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6" r:id="rId3"/>
  </p:sldIdLst>
  <p:sldSz cx="6858000" cy="9903460" type="A4"/>
  <p:notesSz cx="7103745" cy="10234295"/>
  <p:embeddedFontLst>
    <p:embeddedFont>
      <p:font typeface="方正隶书_GBK" panose="02000000000000000000" charset="-122"/>
      <p:regular r:id="rId9"/>
    </p:embeddedFont>
    <p:embeddedFont>
      <p:font typeface="方正黑体_GBK" panose="02000000000000000000" charset="-122"/>
      <p:regular r:id="rId10"/>
    </p:embeddedFont>
    <p:embeddedFont>
      <p:font typeface="方正行楷_GBK" panose="02000000000000000000" charset="-122"/>
      <p:regular r:id="rId11"/>
    </p:embeddedFont>
    <p:embeddedFont>
      <p:font typeface="方正楷体_GBK" panose="02000000000000000000" charset="-122"/>
      <p:regular r:id="rId12"/>
    </p:embeddedFont>
    <p:embeddedFont>
      <p:font typeface="Arial Black" panose="020B0A04020102020204" charset="0"/>
      <p:bold r:id="rId13"/>
    </p:embeddedFont>
    <p:embeddedFont>
      <p:font typeface="Calibri" panose="020F0502020204030204" charset="0"/>
      <p:regular r:id="rId14"/>
      <p:bold r:id="rId15"/>
      <p:italic r:id="rId16"/>
      <p:boldItalic r:id="rId1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143"/>
    <a:srgbClr val="FFE287"/>
    <a:srgbClr val="5B9BD5"/>
    <a:srgbClr val="BCC3DD"/>
    <a:srgbClr val="AEAEAE"/>
    <a:srgbClr val="5A92C3"/>
    <a:srgbClr val="E40D08"/>
    <a:srgbClr val="FFFFFF"/>
    <a:srgbClr val="7393B0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howGuides="1">
      <p:cViewPr varScale="1">
        <p:scale>
          <a:sx n="75" d="100"/>
          <a:sy n="75" d="100"/>
        </p:scale>
        <p:origin x="90" y="96"/>
      </p:cViewPr>
      <p:guideLst>
        <p:guide orient="horz" pos="3372"/>
        <p:guide pos="803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180000" cy="180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font" Target="fonts/font1.fntdata"/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font" Target="fonts/font9.fntdata"/><Relationship Id="rId16" Type="http://schemas.openxmlformats.org/officeDocument/2006/relationships/font" Target="fonts/font8.fntdata"/><Relationship Id="rId15" Type="http://schemas.openxmlformats.org/officeDocument/2006/relationships/font" Target="fonts/font7.fntdata"/><Relationship Id="rId14" Type="http://schemas.openxmlformats.org/officeDocument/2006/relationships/font" Target="fonts/font6.fntdata"/><Relationship Id="rId13" Type="http://schemas.openxmlformats.org/officeDocument/2006/relationships/font" Target="fonts/font5.fntdata"/><Relationship Id="rId12" Type="http://schemas.openxmlformats.org/officeDocument/2006/relationships/font" Target="fonts/font4.fntdata"/><Relationship Id="rId11" Type="http://schemas.openxmlformats.org/officeDocument/2006/relationships/font" Target="fonts/font3.fntdata"/><Relationship Id="rId10" Type="http://schemas.openxmlformats.org/officeDocument/2006/relationships/font" Target="fonts/font2.fntdata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true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true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true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true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true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true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true" noRot="true" noChangeAspect="true"/>
          </p:cNvSpPr>
          <p:nvPr>
            <p:ph type="sldImg" idx="2"/>
          </p:nvPr>
        </p:nvSpPr>
        <p:spPr>
          <a:xfrm>
            <a:off x="2356781" y="1279525"/>
            <a:ext cx="239208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true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true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true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ctrTitle" hasCustomPrompt="true"/>
          </p:nvPr>
        </p:nvSpPr>
        <p:spPr>
          <a:xfrm>
            <a:off x="857250" y="1910571"/>
            <a:ext cx="5143500" cy="3158383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4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true"/>
          </p:cNvSpPr>
          <p:nvPr>
            <p:ph type="subTitle" idx="1" hasCustomPrompt="true"/>
          </p:nvPr>
        </p:nvSpPr>
        <p:spPr>
          <a:xfrm>
            <a:off x="857250" y="5201925"/>
            <a:ext cx="5143500" cy="2391188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true"/>
          </p:cNvSpPr>
          <p:nvPr>
            <p:ph sz="quarter" idx="13"/>
          </p:nvPr>
        </p:nvSpPr>
        <p:spPr>
          <a:xfrm>
            <a:off x="471488" y="796517"/>
            <a:ext cx="5915025" cy="8028052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>
          <a:xfrm>
            <a:off x="364331" y="373236"/>
            <a:ext cx="5915025" cy="1914327"/>
          </a:xfrm>
        </p:spPr>
        <p:txBody>
          <a:bodyPr anchor="ctr" anchorCtr="false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true"/>
          </p:cNvSpPr>
          <p:nvPr>
            <p:ph idx="1"/>
          </p:nvPr>
        </p:nvSpPr>
        <p:spPr>
          <a:xfrm>
            <a:off x="364331" y="2636497"/>
            <a:ext cx="5915025" cy="6284035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>
          <a:xfrm>
            <a:off x="467916" y="5417219"/>
            <a:ext cx="4118372" cy="1171731"/>
          </a:xfrm>
        </p:spPr>
        <p:txBody>
          <a:bodyPr anchor="b">
            <a:normAutofit/>
          </a:bodyPr>
          <a:lstStyle>
            <a:lvl1pPr>
              <a:defRPr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true"/>
          </p:cNvSpPr>
          <p:nvPr>
            <p:ph type="body" idx="1"/>
          </p:nvPr>
        </p:nvSpPr>
        <p:spPr>
          <a:xfrm>
            <a:off x="467916" y="6657625"/>
            <a:ext cx="4118372" cy="935174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>
          <a:xfrm>
            <a:off x="364331" y="373236"/>
            <a:ext cx="5915025" cy="1914327"/>
          </a:xfrm>
        </p:spPr>
        <p:txBody>
          <a:bodyPr>
            <a:normAutofit/>
          </a:bodyPr>
          <a:lstStyle>
            <a:lvl1pPr>
              <a:defRPr sz="18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true"/>
          </p:cNvSpPr>
          <p:nvPr>
            <p:ph sz="half" idx="1"/>
          </p:nvPr>
        </p:nvSpPr>
        <p:spPr>
          <a:xfrm>
            <a:off x="364331" y="2636497"/>
            <a:ext cx="2914650" cy="6284035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true"/>
          </p:cNvSpPr>
          <p:nvPr>
            <p:ph sz="half" idx="2"/>
          </p:nvPr>
        </p:nvSpPr>
        <p:spPr>
          <a:xfrm>
            <a:off x="3364706" y="2636497"/>
            <a:ext cx="2914650" cy="6284035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>
          <a:xfrm>
            <a:off x="472381" y="527299"/>
            <a:ext cx="5915025" cy="191432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true"/>
          </p:cNvSpPr>
          <p:nvPr>
            <p:ph type="body" idx="1"/>
          </p:nvPr>
        </p:nvSpPr>
        <p:spPr>
          <a:xfrm>
            <a:off x="472381" y="2520005"/>
            <a:ext cx="2901255" cy="11898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true"/>
          </p:cNvSpPr>
          <p:nvPr>
            <p:ph sz="half" idx="2"/>
          </p:nvPr>
        </p:nvSpPr>
        <p:spPr>
          <a:xfrm>
            <a:off x="472381" y="3777362"/>
            <a:ext cx="2901255" cy="516151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true"/>
          </p:cNvSpPr>
          <p:nvPr>
            <p:ph type="body" sz="quarter" idx="3"/>
          </p:nvPr>
        </p:nvSpPr>
        <p:spPr>
          <a:xfrm>
            <a:off x="3471863" y="2520005"/>
            <a:ext cx="2915543" cy="11898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true"/>
          </p:cNvSpPr>
          <p:nvPr>
            <p:ph sz="quarter" idx="4"/>
          </p:nvPr>
        </p:nvSpPr>
        <p:spPr>
          <a:xfrm>
            <a:off x="3471863" y="3777362"/>
            <a:ext cx="2915543" cy="516151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>
          <a:xfrm>
            <a:off x="471488" y="3994867"/>
            <a:ext cx="5915025" cy="1914327"/>
          </a:xfrm>
        </p:spPr>
        <p:txBody>
          <a:bodyPr>
            <a:normAutofit/>
          </a:bodyPr>
          <a:lstStyle>
            <a:lvl1pPr algn="ctr">
              <a:defRPr sz="36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 hasCustomPrompt="true"/>
          </p:nvPr>
        </p:nvSpPr>
        <p:spPr>
          <a:xfrm>
            <a:off x="363795" y="183409"/>
            <a:ext cx="2342925" cy="2310947"/>
          </a:xfrm>
        </p:spPr>
        <p:txBody>
          <a:bodyPr anchor="ctr" anchorCtr="false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true" noChangeAspect="true"/>
          </p:cNvSpPr>
          <p:nvPr>
            <p:ph type="pic" idx="1"/>
          </p:nvPr>
        </p:nvSpPr>
        <p:spPr>
          <a:xfrm>
            <a:off x="2916000" y="1106739"/>
            <a:ext cx="3272273" cy="7357203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true"/>
          </p:cNvSpPr>
          <p:nvPr>
            <p:ph type="body" sz="half" idx="2"/>
          </p:nvPr>
        </p:nvSpPr>
        <p:spPr>
          <a:xfrm>
            <a:off x="366653" y="2971218"/>
            <a:ext cx="2342925" cy="550454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true"/>
          </p:cNvSpPr>
          <p:nvPr>
            <p:ph type="title" orient="vert"/>
          </p:nvPr>
        </p:nvSpPr>
        <p:spPr>
          <a:xfrm>
            <a:off x="5526272" y="527299"/>
            <a:ext cx="860240" cy="8393233"/>
          </a:xfrm>
        </p:spPr>
        <p:txBody>
          <a:bodyPr vert="eaVert"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true"/>
          </p:cNvSpPr>
          <p:nvPr>
            <p:ph type="body" orient="vert" idx="1"/>
          </p:nvPr>
        </p:nvSpPr>
        <p:spPr>
          <a:xfrm>
            <a:off x="471488" y="527299"/>
            <a:ext cx="4994976" cy="8393233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true"/>
          </p:cNvSpPr>
          <p:nvPr>
            <p:ph type="title"/>
          </p:nvPr>
        </p:nvSpPr>
        <p:spPr>
          <a:xfrm>
            <a:off x="471488" y="527299"/>
            <a:ext cx="5915025" cy="1914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true"/>
          </p:cNvSpPr>
          <p:nvPr>
            <p:ph type="body" idx="1"/>
          </p:nvPr>
        </p:nvSpPr>
        <p:spPr>
          <a:xfrm>
            <a:off x="471488" y="2636497"/>
            <a:ext cx="5915025" cy="6284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true"/>
          </p:cNvSpPr>
          <p:nvPr>
            <p:ph type="dt" sz="half" idx="2"/>
          </p:nvPr>
        </p:nvSpPr>
        <p:spPr>
          <a:xfrm>
            <a:off x="471488" y="9179596"/>
            <a:ext cx="1543050" cy="527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true"/>
          </p:cNvSpPr>
          <p:nvPr>
            <p:ph type="ftr" sz="quarter" idx="3"/>
          </p:nvPr>
        </p:nvSpPr>
        <p:spPr>
          <a:xfrm>
            <a:off x="2271713" y="9179596"/>
            <a:ext cx="2314575" cy="527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true"/>
          </p:cNvSpPr>
          <p:nvPr>
            <p:ph type="sldNum" sz="quarter" idx="4"/>
          </p:nvPr>
        </p:nvSpPr>
        <p:spPr>
          <a:xfrm>
            <a:off x="4843463" y="9179596"/>
            <a:ext cx="1543050" cy="527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8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8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8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8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8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8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8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8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" name="圆角矩形 26"/>
          <p:cNvSpPr/>
          <p:nvPr/>
        </p:nvSpPr>
        <p:spPr>
          <a:xfrm>
            <a:off x="590550" y="665480"/>
            <a:ext cx="2628900" cy="246380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true"/>
          </p:cNvSpPr>
          <p:nvPr>
            <p:ph type="ctrTitle"/>
          </p:nvPr>
        </p:nvSpPr>
        <p:spPr>
          <a:xfrm>
            <a:off x="511810" y="782320"/>
            <a:ext cx="1528445" cy="1548130"/>
          </a:xfrm>
        </p:spPr>
        <p:txBody>
          <a:bodyPr>
            <a:noAutofit/>
          </a:bodyPr>
          <a:p>
            <a:pPr algn="dist"/>
            <a:r>
              <a:rPr lang="zh-CN" altLang="en-US" sz="8800">
                <a:solidFill>
                  <a:srgbClr val="5B9BD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方正隶书_GBK" panose="02000000000000000000" charset="-122"/>
                <a:ea typeface="方正隶书_GBK" panose="02000000000000000000" charset="-122"/>
              </a:rPr>
              <a:t>科</a:t>
            </a:r>
            <a:endParaRPr lang="zh-CN" altLang="en-US" sz="8800">
              <a:solidFill>
                <a:srgbClr val="5B9BD5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方正隶书_GBK" panose="02000000000000000000" charset="-122"/>
              <a:ea typeface="方正隶书_GBK" panose="02000000000000000000" charset="-122"/>
            </a:endParaRPr>
          </a:p>
        </p:txBody>
      </p:sp>
      <p:sp>
        <p:nvSpPr>
          <p:cNvPr id="4" name="文本框 3"/>
          <p:cNvSpPr txBox="true"/>
          <p:nvPr/>
        </p:nvSpPr>
        <p:spPr>
          <a:xfrm>
            <a:off x="4842510" y="8485505"/>
            <a:ext cx="1407795" cy="875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50000"/>
              </a:lnSpc>
            </a:pPr>
            <a:r>
              <a:rPr lang="en-US" altLang="zh-CN" sz="2800" b="1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09</a:t>
            </a:r>
            <a:endParaRPr lang="en-US" altLang="zh-CN" sz="2800" b="1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>
              <a:lnSpc>
                <a:spcPct val="50000"/>
              </a:lnSpc>
            </a:pPr>
            <a:r>
              <a:rPr lang="en-US" altLang="zh-CN" b="1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_________</a:t>
            </a:r>
            <a:endParaRPr lang="en-US" altLang="zh-CN" sz="2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>
              <a:lnSpc>
                <a:spcPct val="50000"/>
              </a:lnSpc>
            </a:pPr>
            <a:r>
              <a:rPr lang="en-US" altLang="en-US" sz="1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      </a:t>
            </a:r>
            <a:endParaRPr lang="en-US" altLang="en-US" sz="1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  <a:p>
            <a:pPr algn="ctr"/>
            <a:r>
              <a:rPr lang="en-US" altLang="zh-CN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2025</a:t>
            </a:r>
            <a:r>
              <a:rPr lang="zh-CN" altLang="en-US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年</a:t>
            </a:r>
            <a:r>
              <a:rPr lang="en-US" altLang="en-US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 </a:t>
            </a:r>
            <a:endParaRPr lang="zh-CN" altLang="en-US" sz="1200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文本框 4"/>
          <p:cNvSpPr txBox="true"/>
          <p:nvPr/>
        </p:nvSpPr>
        <p:spPr>
          <a:xfrm>
            <a:off x="369570" y="8967470"/>
            <a:ext cx="336296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濮阳市科技创新综合服务中心</a:t>
            </a:r>
            <a:r>
              <a:rPr lang="en-US" altLang="zh-CN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zh-CN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主办</a:t>
            </a:r>
            <a:endParaRPr lang="zh-CN" altLang="en-US" sz="16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文本框 13"/>
          <p:cNvSpPr txBox="true"/>
          <p:nvPr/>
        </p:nvSpPr>
        <p:spPr>
          <a:xfrm>
            <a:off x="3712845" y="911225"/>
            <a:ext cx="2536825" cy="2239010"/>
          </a:xfrm>
          <a:prstGeom prst="rect">
            <a:avLst/>
          </a:prstGeom>
          <a:noFill/>
          <a:ln w="15875" cmpd="sng">
            <a:solidFill>
              <a:srgbClr val="5B9BD5"/>
            </a:solidFill>
            <a:prstDash val="solid"/>
          </a:ln>
        </p:spPr>
        <p:txBody>
          <a:bodyPr wrap="square" rtlCol="0" anchor="t">
            <a:spAutoFit/>
          </a:bodyPr>
          <a:p>
            <a:pPr algn="ctr">
              <a:lnSpc>
                <a:spcPct val="110000"/>
              </a:lnSpc>
            </a:pPr>
            <a:endParaRPr lang="zh-CN" altLang="en-US" kern="1400">
              <a:solidFill>
                <a:schemeClr val="accent1"/>
              </a:solidFill>
              <a:uFillTx/>
              <a:latin typeface="方正黑体_GBK" panose="02000000000000000000" charset="-122"/>
              <a:ea typeface="方正黑体_GBK" panose="02000000000000000000" charset="-122"/>
              <a:cs typeface="方正行楷_GBK" panose="02000000000000000000" charset="-122"/>
              <a:sym typeface="+mn-ea"/>
            </a:endParaRPr>
          </a:p>
          <a:p>
            <a:pPr algn="ctr">
              <a:lnSpc>
                <a:spcPct val="110000"/>
              </a:lnSpc>
            </a:pPr>
            <a:endParaRPr lang="zh-CN" altLang="en-US" kern="1400">
              <a:solidFill>
                <a:schemeClr val="accent1"/>
              </a:solidFill>
              <a:uFillTx/>
              <a:latin typeface="方正黑体_GBK" panose="02000000000000000000" charset="-122"/>
              <a:ea typeface="方正黑体_GBK" panose="02000000000000000000" charset="-122"/>
              <a:cs typeface="方正行楷_GBK" panose="02000000000000000000" charset="-122"/>
              <a:sym typeface="+mn-ea"/>
            </a:endParaRPr>
          </a:p>
          <a:p>
            <a:pPr algn="just" fontAlgn="auto">
              <a:lnSpc>
                <a:spcPts val="2400"/>
              </a:lnSpc>
            </a:pPr>
            <a:r>
              <a:rPr lang="en-US" altLang="zh-CN" kern="1400">
                <a:solidFill>
                  <a:schemeClr val="accent1"/>
                </a:solidFill>
                <a:uFillTx/>
                <a:latin typeface="方正黑体_GBK" panose="02000000000000000000" charset="-122"/>
                <a:ea typeface="方正黑体_GBK" panose="02000000000000000000" charset="-122"/>
                <a:cs typeface="方正行楷_GBK" panose="02000000000000000000" charset="-122"/>
                <a:sym typeface="+mn-ea"/>
              </a:rPr>
              <a:t>      </a:t>
            </a:r>
            <a:r>
              <a:rPr lang="zh-CN" altLang="en-US" kern="1400">
                <a:solidFill>
                  <a:schemeClr val="accent1"/>
                </a:solidFill>
                <a:uFillTx/>
                <a:latin typeface="方正黑体_GBK" panose="02000000000000000000" charset="-122"/>
                <a:ea typeface="方正黑体_GBK" panose="02000000000000000000" charset="-122"/>
                <a:cs typeface="方正行楷_GBK" panose="02000000000000000000" charset="-122"/>
                <a:sym typeface="+mn-ea"/>
              </a:rPr>
              <a:t>建设全国统一大市场是构建新发展格局、推动高质量发展的需要，而且是赢得国际竞争主动权的需要。</a:t>
            </a:r>
            <a:endParaRPr lang="zh-CN" altLang="en-US" kern="1400">
              <a:solidFill>
                <a:schemeClr val="accent1"/>
              </a:solidFill>
              <a:uFillTx/>
              <a:latin typeface="方正黑体_GBK" panose="02000000000000000000" charset="-122"/>
              <a:ea typeface="方正黑体_GBK" panose="02000000000000000000" charset="-122"/>
              <a:cs typeface="方正行楷_GBK" panose="02000000000000000000" charset="-122"/>
              <a:sym typeface="+mn-ea"/>
            </a:endParaRPr>
          </a:p>
        </p:txBody>
      </p:sp>
      <p:sp>
        <p:nvSpPr>
          <p:cNvPr id="16" name="文本框 15"/>
          <p:cNvSpPr txBox="true"/>
          <p:nvPr/>
        </p:nvSpPr>
        <p:spPr>
          <a:xfrm>
            <a:off x="1793240" y="1333500"/>
            <a:ext cx="17113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solidFill>
                  <a:schemeClr val="accent1"/>
                </a:solidFill>
                <a:latin typeface="方正隶书_GBK" panose="02000000000000000000" charset="-122"/>
                <a:ea typeface="方正隶书_GBK" panose="02000000000000000000" charset="-122"/>
              </a:rPr>
              <a:t>创新</a:t>
            </a:r>
            <a:endParaRPr lang="zh-CN" altLang="en-US" sz="4800">
              <a:solidFill>
                <a:schemeClr val="accent1"/>
              </a:solidFill>
              <a:latin typeface="方正隶书_GBK" panose="02000000000000000000" charset="-122"/>
              <a:ea typeface="方正隶书_GBK" panose="02000000000000000000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442595" y="3302000"/>
            <a:ext cx="589597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 descr="学习新语"/>
          <p:cNvPicPr>
            <a:picLocks noChangeAspect="true"/>
          </p:cNvPicPr>
          <p:nvPr/>
        </p:nvPicPr>
        <p:blipFill>
          <a:blip r:embed="rId1"/>
          <a:srcRect t="20531" b="25362"/>
          <a:stretch>
            <a:fillRect/>
          </a:stretch>
        </p:blipFill>
        <p:spPr>
          <a:xfrm>
            <a:off x="4056380" y="1052830"/>
            <a:ext cx="1812290" cy="426720"/>
          </a:xfrm>
          <a:prstGeom prst="rect">
            <a:avLst/>
          </a:prstGeom>
        </p:spPr>
      </p:pic>
      <p:sp>
        <p:nvSpPr>
          <p:cNvPr id="21" name="标题 1"/>
          <p:cNvSpPr>
            <a:spLocks noGrp="true"/>
          </p:cNvSpPr>
          <p:nvPr/>
        </p:nvSpPr>
        <p:spPr>
          <a:xfrm>
            <a:off x="1740535" y="1659255"/>
            <a:ext cx="1528445" cy="15481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zh-CN" altLang="en-US" sz="8800">
                <a:solidFill>
                  <a:schemeClr val="accent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方正隶书_GBK" panose="02000000000000000000" charset="-122"/>
                <a:ea typeface="方正隶书_GBK" panose="02000000000000000000" charset="-122"/>
              </a:rPr>
              <a:t>技</a:t>
            </a:r>
            <a:endParaRPr lang="zh-CN" altLang="en-US" sz="8800">
              <a:solidFill>
                <a:schemeClr val="accent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方正隶书_GBK" panose="02000000000000000000" charset="-122"/>
              <a:ea typeface="方正隶书_GBK" panose="02000000000000000000" charset="-122"/>
            </a:endParaRPr>
          </a:p>
        </p:txBody>
      </p:sp>
      <p:sp>
        <p:nvSpPr>
          <p:cNvPr id="22" name="文本框 21"/>
          <p:cNvSpPr txBox="true"/>
          <p:nvPr/>
        </p:nvSpPr>
        <p:spPr>
          <a:xfrm>
            <a:off x="669290" y="1828800"/>
            <a:ext cx="17113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solidFill>
                  <a:schemeClr val="accent1"/>
                </a:solidFill>
                <a:latin typeface="方正隶书_GBK" panose="02000000000000000000" charset="-122"/>
                <a:ea typeface="方正隶书_GBK" panose="02000000000000000000" charset="-122"/>
              </a:rPr>
              <a:t>资讯</a:t>
            </a:r>
            <a:endParaRPr lang="zh-CN" altLang="en-US" sz="4800">
              <a:solidFill>
                <a:schemeClr val="accent1"/>
              </a:solidFill>
              <a:latin typeface="方正隶书_GBK" panose="02000000000000000000" charset="-122"/>
              <a:ea typeface="方正隶书_GBK" panose="02000000000000000000" charset="-122"/>
            </a:endParaRPr>
          </a:p>
        </p:txBody>
      </p:sp>
      <p:sp>
        <p:nvSpPr>
          <p:cNvPr id="3" name="文本框 2"/>
          <p:cNvSpPr txBox="true"/>
          <p:nvPr/>
        </p:nvSpPr>
        <p:spPr>
          <a:xfrm>
            <a:off x="371475" y="8597900"/>
            <a:ext cx="27857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+mj-ea"/>
              </a:rPr>
              <a:t>濮阳市科学技术局</a:t>
            </a:r>
            <a:r>
              <a:rPr lang="en-US" altLang="zh-CN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+mj-ea"/>
              </a:rPr>
              <a:t> </a:t>
            </a:r>
            <a:endParaRPr lang="zh-CN" altLang="en-US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+mj-ea"/>
            </a:endParaRPr>
          </a:p>
        </p:txBody>
      </p:sp>
      <p:sp>
        <p:nvSpPr>
          <p:cNvPr id="6" name="文本框 5"/>
          <p:cNvSpPr txBox="true"/>
          <p:nvPr/>
        </p:nvSpPr>
        <p:spPr>
          <a:xfrm>
            <a:off x="3148965" y="8601075"/>
            <a:ext cx="7143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主管</a:t>
            </a:r>
            <a:endParaRPr lang="zh-CN" altLang="en-US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图片 8" descr="微信图片_20250916100446"/>
          <p:cNvPicPr>
            <a:picLocks noChangeAspect="true"/>
          </p:cNvPicPr>
          <p:nvPr/>
        </p:nvPicPr>
        <p:blipFill>
          <a:blip r:embed="rId2"/>
          <a:srcRect l="13999" r="13028" b="9421"/>
          <a:stretch>
            <a:fillRect/>
          </a:stretch>
        </p:blipFill>
        <p:spPr>
          <a:xfrm>
            <a:off x="454660" y="3581400"/>
            <a:ext cx="5899150" cy="4380865"/>
          </a:xfrm>
          <a:prstGeom prst="rect">
            <a:avLst/>
          </a:prstGeom>
        </p:spPr>
      </p:pic>
      <p:sp>
        <p:nvSpPr>
          <p:cNvPr id="10" name="文本框 9"/>
          <p:cNvSpPr txBox="true"/>
          <p:nvPr/>
        </p:nvSpPr>
        <p:spPr>
          <a:xfrm>
            <a:off x="1871345" y="7625715"/>
            <a:ext cx="3330575" cy="3371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600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ea"/>
                <a:ea typeface="+mj-ea"/>
                <a:cs typeface="方正楷体_GBK" panose="02000000000000000000" charset="-122"/>
                <a:sym typeface="+mn-ea"/>
              </a:rPr>
              <a:t>长春市新质生产力发展促进中心</a:t>
            </a:r>
            <a:endParaRPr lang="zh-CN" altLang="en-US" sz="1600">
              <a:ln w="1016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j-ea"/>
              <a:ea typeface="+mj-ea"/>
              <a:cs typeface="方正楷体_GBK" panose="02000000000000000000" charset="-122"/>
              <a:sym typeface="+mn-e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宋体"/>
        <a:font script="Hant" typeface="新細明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true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false"/>
        </a:gradFill>
        <a:gradFill rotWithShape="true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false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true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false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true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false"/>
        </a:gradFill>
        <a:gradFill rotWithShape="true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false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true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false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true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false"/>
        </a:gradFill>
        <a:gradFill rotWithShape="true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false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true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false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</Words>
  <Application>WPS 演示</Application>
  <PresentationFormat>宽屏</PresentationFormat>
  <Paragraphs>24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5" baseType="lpstr">
      <vt:lpstr>Arial</vt:lpstr>
      <vt:lpstr>宋体</vt:lpstr>
      <vt:lpstr>Wingdings</vt:lpstr>
      <vt:lpstr>DejaVu Sans</vt:lpstr>
      <vt:lpstr>方正隶书_GBK</vt:lpstr>
      <vt:lpstr>方正黑体_GBK</vt:lpstr>
      <vt:lpstr>方正行楷_GBK</vt:lpstr>
      <vt:lpstr>方正楷体_GBK</vt:lpstr>
      <vt:lpstr>方正书宋_GBK</vt:lpstr>
      <vt:lpstr>微软雅黑</vt:lpstr>
      <vt:lpstr>宋体</vt:lpstr>
      <vt:lpstr>Arial Unicode MS</vt:lpstr>
      <vt:lpstr>Arial Black</vt:lpstr>
      <vt:lpstr>Office 主题​​</vt:lpstr>
      <vt:lpstr>科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pyadmin</dc:creator>
  <cp:lastModifiedBy>pyadmin</cp:lastModifiedBy>
  <cp:revision>163</cp:revision>
  <dcterms:created xsi:type="dcterms:W3CDTF">2025-09-17T00:38:42Z</dcterms:created>
  <dcterms:modified xsi:type="dcterms:W3CDTF">2025-09-17T00:38:42Z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2052-11.8.2.9793</vt:lpwstr>
  </property>
  <property fmtid="{D5CDD505-2E9C-101B-9397-08002B2CF9AE}" pid="3" name="ICV">
    <vt:lpwstr>B71E9D2CBA5F49E5929E4A658B7872E8_13</vt:lpwstr>
  </property>
</Properties>
</file>